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86" r:id="rId2"/>
    <p:sldId id="261" r:id="rId3"/>
    <p:sldId id="258" r:id="rId4"/>
    <p:sldId id="263" r:id="rId5"/>
    <p:sldId id="257" r:id="rId6"/>
    <p:sldId id="266" r:id="rId7"/>
    <p:sldId id="276" r:id="rId8"/>
    <p:sldId id="268" r:id="rId9"/>
    <p:sldId id="271" r:id="rId10"/>
    <p:sldId id="264" r:id="rId11"/>
    <p:sldId id="282" r:id="rId12"/>
    <p:sldId id="262" r:id="rId13"/>
    <p:sldId id="278" r:id="rId14"/>
    <p:sldId id="287" r:id="rId15"/>
    <p:sldId id="285" r:id="rId16"/>
  </p:sldIdLst>
  <p:sldSz cx="12192000" cy="6858000"/>
  <p:notesSz cx="7104063" cy="10234613"/>
  <p:embeddedFontLst>
    <p:embeddedFont>
      <p:font typeface="a타이틀고딕2" panose="02020600000000000000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7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6F7071"/>
    <a:srgbClr val="CD8B2E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07" autoAdjust="0"/>
    <p:restoredTop sz="94645" autoAdjust="0"/>
  </p:normalViewPr>
  <p:slideViewPr>
    <p:cSldViewPr snapToGrid="0" showGuides="1">
      <p:cViewPr varScale="1">
        <p:scale>
          <a:sx n="103" d="100"/>
          <a:sy n="103" d="100"/>
        </p:scale>
        <p:origin x="138" y="240"/>
      </p:cViewPr>
      <p:guideLst>
        <p:guide pos="377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BFC8842-C0CA-456D-8C19-9178D332D041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6499955-5000-432D-A7A3-2B81E58EB1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8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99955-5000-432D-A7A3-2B81E58EB1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8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-213950" y="6162044"/>
            <a:ext cx="12553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 이승현</a:t>
            </a:r>
            <a:r>
              <a:rPr lang="en-US" altLang="ko-KR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kern="1800" spc="11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김아지</a:t>
            </a:r>
            <a:r>
              <a:rPr lang="en-US" altLang="ko-KR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kern="1800" spc="11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윤나연</a:t>
            </a:r>
            <a:r>
              <a:rPr lang="en-US" altLang="ko-KR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kern="1800" spc="11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최인경</a:t>
            </a:r>
            <a:r>
              <a:rPr lang="ko-KR" altLang="en-US" sz="2000" kern="1800" spc="11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2000" kern="1800" spc="11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05" y="1724808"/>
            <a:ext cx="3733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6,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82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기능구현</a:t>
            </a:r>
            <a:endParaRPr lang="ko-KR" altLang="en-US" sz="3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73CD77-7602-4B20-A414-1775D297842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5D9530-3718-493D-8F96-66892319456C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D121DD-DE7D-4363-BF00-196CE3097B85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145BBF-2065-4F69-A17F-1E5F1171D511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A86C3C-A513-4DD7-BD72-B9AD56053E0D}"/>
              </a:ext>
            </a:extLst>
          </p:cNvPr>
          <p:cNvGrpSpPr/>
          <p:nvPr/>
        </p:nvGrpSpPr>
        <p:grpSpPr>
          <a:xfrm>
            <a:off x="5683083" y="3224213"/>
            <a:ext cx="696200" cy="482600"/>
            <a:chOff x="5222787" y="3267977"/>
            <a:chExt cx="1078953" cy="482600"/>
          </a:xfrm>
          <a:solidFill>
            <a:schemeClr val="accent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355A974-FEA2-4BCF-9265-27B19E67B3F6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F9652B-DCCD-46CD-9992-8A2D4801BBDC}"/>
                </a:ext>
              </a:extLst>
            </p:cNvPr>
            <p:cNvSpPr txBox="1"/>
            <p:nvPr/>
          </p:nvSpPr>
          <p:spPr>
            <a:xfrm>
              <a:off x="5222787" y="3282430"/>
              <a:ext cx="73610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메인</a:t>
              </a:r>
              <a:endParaRPr lang="ko-KR" altLang="en-US" sz="24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3C82AB-DE56-4DC7-9A6E-4073ED7A7AD4}"/>
              </a:ext>
            </a:extLst>
          </p:cNvPr>
          <p:cNvGrpSpPr/>
          <p:nvPr/>
        </p:nvGrpSpPr>
        <p:grpSpPr>
          <a:xfrm>
            <a:off x="6722462" y="3267977"/>
            <a:ext cx="2359941" cy="482600"/>
            <a:chOff x="4880974" y="3267977"/>
            <a:chExt cx="2359941" cy="482600"/>
          </a:xfrm>
          <a:solidFill>
            <a:schemeClr val="accent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1230F60-963C-4546-A1BD-9B4BBDCDD3A6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7CB0C4-BADF-48E6-822C-E3BFEB8F0326}"/>
                </a:ext>
              </a:extLst>
            </p:cNvPr>
            <p:cNvSpPr txBox="1"/>
            <p:nvPr/>
          </p:nvSpPr>
          <p:spPr>
            <a:xfrm>
              <a:off x="4880974" y="3278444"/>
              <a:ext cx="235994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상품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/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포트폴리오</a:t>
              </a:r>
              <a:r>
                <a:rPr lang="en-US" altLang="ko-KR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  <a:endParaRPr lang="ko-KR" altLang="en-US" sz="24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C10170-539C-4C24-B4B6-A60E9401802C}"/>
              </a:ext>
            </a:extLst>
          </p:cNvPr>
          <p:cNvGrpSpPr/>
          <p:nvPr/>
        </p:nvGrpSpPr>
        <p:grpSpPr>
          <a:xfrm>
            <a:off x="5377450" y="4147812"/>
            <a:ext cx="1007007" cy="502348"/>
            <a:chOff x="5381142" y="3248229"/>
            <a:chExt cx="1007007" cy="502348"/>
          </a:xfrm>
          <a:solidFill>
            <a:schemeClr val="accent1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027338C-9ABF-4899-AADB-4C21311E26C9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99A524-73B8-42B8-A569-315C132D987F}"/>
                </a:ext>
              </a:extLst>
            </p:cNvPr>
            <p:cNvSpPr txBox="1"/>
            <p:nvPr/>
          </p:nvSpPr>
          <p:spPr>
            <a:xfrm>
              <a:off x="5381142" y="3248229"/>
              <a:ext cx="100700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관리자</a:t>
              </a:r>
              <a:endParaRPr lang="ko-KR" altLang="en-US" sz="24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44AC42-4169-48B4-BCC1-C84932A48BA4}"/>
              </a:ext>
            </a:extLst>
          </p:cNvPr>
          <p:cNvGrpSpPr/>
          <p:nvPr/>
        </p:nvGrpSpPr>
        <p:grpSpPr>
          <a:xfrm>
            <a:off x="6735953" y="4147812"/>
            <a:ext cx="1605966" cy="482600"/>
            <a:chOff x="4695774" y="3267977"/>
            <a:chExt cx="1605966" cy="482600"/>
          </a:xfrm>
          <a:solidFill>
            <a:schemeClr val="accent1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7F4153-61E0-41C3-AFE6-650AF00C3FE9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74B7CA-029B-4DC7-AF0B-DA8EC6D5738C}"/>
                </a:ext>
              </a:extLst>
            </p:cNvPr>
            <p:cNvSpPr txBox="1"/>
            <p:nvPr/>
          </p:nvSpPr>
          <p:spPr>
            <a:xfrm>
              <a:off x="4695774" y="3278444"/>
              <a:ext cx="1555234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b="1" dirty="0" err="1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마이페이지</a:t>
              </a:r>
              <a:endParaRPr lang="ko-KR" altLang="en-US" sz="2400" b="1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F5F917-A62E-4A99-AEE1-464570E0F501}"/>
              </a:ext>
            </a:extLst>
          </p:cNvPr>
          <p:cNvSpPr txBox="1"/>
          <p:nvPr/>
        </p:nvSpPr>
        <p:spPr>
          <a:xfrm>
            <a:off x="1749870" y="1886006"/>
            <a:ext cx="18149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서비스 검색기능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채팅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바텀바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찜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73E36B-3F86-42E6-860D-2DCFBE174261}"/>
              </a:ext>
            </a:extLst>
          </p:cNvPr>
          <p:cNvSpPr txBox="1"/>
          <p:nvPr/>
        </p:nvSpPr>
        <p:spPr>
          <a:xfrm>
            <a:off x="9261378" y="1886006"/>
            <a:ext cx="20201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 상세페이지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토스  </a:t>
            </a:r>
            <a:r>
              <a:rPr lang="en-US" altLang="ko-KR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</a:t>
            </a:r>
            <a:r>
              <a:rPr lang="en-US" altLang="ko-KR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결제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리뷰 및 </a:t>
            </a: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문의기능</a:t>
            </a:r>
            <a:endParaRPr lang="en-US" altLang="ko-KR" spc="-150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전문가 포트폴리오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5EF142-D9C7-4511-BC3D-4976D956005B}"/>
              </a:ext>
            </a:extLst>
          </p:cNvPr>
          <p:cNvSpPr txBox="1"/>
          <p:nvPr/>
        </p:nvSpPr>
        <p:spPr>
          <a:xfrm>
            <a:off x="1749870" y="4318271"/>
            <a:ext cx="16450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고객센터관리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공지 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쿠폰관리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6A9F-7196-4AD6-AA8E-E442D1EBB469}"/>
              </a:ext>
            </a:extLst>
          </p:cNvPr>
          <p:cNvSpPr txBox="1"/>
          <p:nvPr/>
        </p:nvSpPr>
        <p:spPr>
          <a:xfrm>
            <a:off x="8392551" y="4318271"/>
            <a:ext cx="2888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계정관리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프로젝트 의뢰 및 제안 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수익관리</a:t>
            </a:r>
            <a:r>
              <a:rPr lang="en-US" altLang="ko-KR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판매관리</a:t>
            </a:r>
            <a:r>
              <a:rPr lang="en-US" altLang="ko-KR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구매관리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메시지 </a:t>
            </a: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응답관리</a:t>
            </a:r>
            <a:r>
              <a:rPr lang="en-US" altLang="ko-KR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pc="-150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채팅관리</a:t>
            </a:r>
            <a:endParaRPr lang="en-US" altLang="ko-KR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038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2D3ECC-DA43-44DF-8CA0-23CBB1BE4D99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B222D1-6EA0-48C4-92EF-6DCB0FDCDB9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8BBF35-6B4B-4BCC-B47D-820CE4FD38A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1D4E49-211B-4A70-A564-8AD3E107716D}"/>
              </a:ext>
            </a:extLst>
          </p:cNvPr>
          <p:cNvSpPr txBox="1"/>
          <p:nvPr/>
        </p:nvSpPr>
        <p:spPr>
          <a:xfrm>
            <a:off x="5151109" y="2788404"/>
            <a:ext cx="464313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8000" spc="-15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시연</a:t>
            </a:r>
            <a:endParaRPr lang="ko-KR" altLang="en-US" sz="8000" spc="-15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4582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A109E-FEA8-4FB0-8706-5361E8E02D79}"/>
              </a:ext>
            </a:extLst>
          </p:cNvPr>
          <p:cNvGrpSpPr/>
          <p:nvPr/>
        </p:nvGrpSpPr>
        <p:grpSpPr>
          <a:xfrm>
            <a:off x="4689208" y="2579222"/>
            <a:ext cx="2813591" cy="1699555"/>
            <a:chOff x="4689208" y="2117558"/>
            <a:chExt cx="2813591" cy="1699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15352-E51E-4541-AB75-9887E3660BB7}"/>
                </a:ext>
              </a:extLst>
            </p:cNvPr>
            <p:cNvSpPr txBox="1"/>
            <p:nvPr/>
          </p:nvSpPr>
          <p:spPr>
            <a:xfrm>
              <a:off x="4798209" y="2117558"/>
              <a:ext cx="23423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Part 3.</a:t>
              </a:r>
              <a:endParaRPr lang="ko-KR" altLang="en-US" sz="5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B55F-8B89-4805-813C-08CD2F9113C4}"/>
                </a:ext>
              </a:extLst>
            </p:cNvPr>
            <p:cNvSpPr txBox="1"/>
            <p:nvPr/>
          </p:nvSpPr>
          <p:spPr>
            <a:xfrm>
              <a:off x="4689208" y="3109227"/>
              <a:ext cx="28135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프로젝트 후기</a:t>
              </a:r>
              <a:endParaRPr lang="ko-KR" altLang="en-US" sz="4000" spc="-3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565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D6D19D-0D73-46AC-9D67-FF0797F835AE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ㄴ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254613-E1CF-4924-8E37-36C493A6A517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B6E8C6-E13C-45CE-A226-8CD65F4940D4}"/>
              </a:ext>
            </a:extLst>
          </p:cNvPr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7ABD7-694A-43B7-B4AF-3824949F537E}"/>
              </a:ext>
            </a:extLst>
          </p:cNvPr>
          <p:cNvSpPr txBox="1"/>
          <p:nvPr/>
        </p:nvSpPr>
        <p:spPr>
          <a:xfrm flipH="1">
            <a:off x="1288076" y="1391920"/>
            <a:ext cx="1478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</a:p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만족한점</a:t>
            </a:r>
            <a:endParaRPr lang="ko-KR" altLang="en-US" sz="24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3BAB-C710-46EB-808D-B953CED5C048}"/>
              </a:ext>
            </a:extLst>
          </p:cNvPr>
          <p:cNvSpPr txBox="1"/>
          <p:nvPr/>
        </p:nvSpPr>
        <p:spPr>
          <a:xfrm flipH="1">
            <a:off x="5356859" y="1391920"/>
            <a:ext cx="1478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B</a:t>
            </a:r>
          </a:p>
          <a:p>
            <a:pPr algn="ctr"/>
            <a:r>
              <a:rPr lang="ko-KR" altLang="en-US" sz="2800" b="1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개선할점</a:t>
            </a:r>
            <a:endParaRPr lang="ko-KR" altLang="en-US" sz="2800" b="1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F76C4-A61D-481B-A14E-8E63D279D1EE}"/>
              </a:ext>
            </a:extLst>
          </p:cNvPr>
          <p:cNvSpPr txBox="1"/>
          <p:nvPr/>
        </p:nvSpPr>
        <p:spPr>
          <a:xfrm flipH="1">
            <a:off x="8903368" y="1391920"/>
            <a:ext cx="2743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</a:t>
            </a:r>
          </a:p>
          <a:p>
            <a:pPr algn="ctr"/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FireStore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경험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264A5-0C6E-4EE7-A547-61065B84AED5}"/>
              </a:ext>
            </a:extLst>
          </p:cNvPr>
          <p:cNvSpPr txBox="1"/>
          <p:nvPr/>
        </p:nvSpPr>
        <p:spPr>
          <a:xfrm>
            <a:off x="332012" y="3234700"/>
            <a:ext cx="33904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적은 인원에 비해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프로젝트 규모가 조금 부담되었으나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점차  완성도가 채워지고  팀원들의 몰입도가 높아지며  개발의 즐거움을 느낄 수 있었다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  <a:p>
            <a:pPr algn="just"/>
            <a:r>
              <a:rPr lang="ko-KR" altLang="en-US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플러터를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이론으로만 </a:t>
            </a:r>
            <a:r>
              <a:rPr lang="ko-KR" altLang="en-US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배울때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보다 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주간 실제 화면을 구성하면서 더 많은 것을 배우고 습득한 시간이었다</a:t>
            </a:r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  <a:p>
            <a:pPr algn="just"/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4FE0A-588A-4B30-A1E7-CE4246EFA18B}"/>
              </a:ext>
            </a:extLst>
          </p:cNvPr>
          <p:cNvSpPr txBox="1"/>
          <p:nvPr/>
        </p:nvSpPr>
        <p:spPr>
          <a:xfrm>
            <a:off x="4400796" y="3234698"/>
            <a:ext cx="3390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안드로이드 기반으로 진행되었지만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IOS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를 활용한 기기가 없어 적용하지 </a:t>
            </a:r>
            <a:r>
              <a:rPr lang="ko-KR" altLang="en-US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못한점이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아쉬웠다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추후에 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IOS </a:t>
            </a:r>
            <a:r>
              <a:rPr lang="ko-KR" altLang="en-US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기기를 활용한 화면을 구현해보는 시간을 갖기로 </a:t>
            </a:r>
            <a:r>
              <a:rPr lang="ko-KR" altLang="en-US" dirty="0" err="1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계획중이다</a:t>
            </a:r>
            <a:r>
              <a:rPr lang="en-US" altLang="ko-KR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24F0C-47BD-40F7-B6A2-93F70E4AA444}"/>
              </a:ext>
            </a:extLst>
          </p:cNvPr>
          <p:cNvSpPr txBox="1"/>
          <p:nvPr/>
        </p:nvSpPr>
        <p:spPr>
          <a:xfrm>
            <a:off x="8533376" y="3234698"/>
            <a:ext cx="3390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FireStore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NoSQL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을 실제로 사용하면서 이론과의 차이점을 체감했다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 DB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설계서가 없어 팀원들과의 소통이 필요했고 데이터간의 연결성 설명이  필요했다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그러나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FIreStore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를 활용하는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플러터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메서드의 편리성과 데이터 무료저장등의 장점을 발견했다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05235" y="9648309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솔직하고 날카롭게</a:t>
            </a:r>
          </a:p>
        </p:txBody>
      </p:sp>
    </p:spTree>
    <p:extLst>
      <p:ext uri="{BB962C8B-B14F-4D97-AF65-F5344CB8AC3E}">
        <p14:creationId xmlns:p14="http://schemas.microsoft.com/office/powerpoint/2010/main" val="24945618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Q&amp;A</a:t>
            </a:r>
            <a:endParaRPr lang="ko-KR" altLang="en-US" sz="44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3061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36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1605234"/>
            <a:ext cx="3735546" cy="5187574"/>
            <a:chOff x="802105" y="2134906"/>
            <a:chExt cx="3735546" cy="5187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71979" cy="5187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04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06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800" spc="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08</a:t>
              </a:r>
              <a:endParaRPr lang="ko-KR" altLang="en-US" sz="2800" spc="3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2925801" cy="5187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팀원 소개 및 역할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프로젝트개요 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사용 툴 및 언어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DB</a:t>
              </a: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구조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화면구성 및 메뉴 구성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기능 소개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시연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8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프로젝트 평가</a:t>
              </a:r>
              <a:endParaRPr lang="en-US" altLang="ko-KR" sz="2800" spc="-3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310898" y="2579222"/>
            <a:ext cx="3570208" cy="1699555"/>
            <a:chOff x="4310898" y="2117558"/>
            <a:chExt cx="3570208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3423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Part 1.</a:t>
              </a:r>
              <a:endParaRPr lang="ko-KR" altLang="en-US" sz="5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310898" y="310922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팀원 소개 및 역할 </a:t>
              </a:r>
              <a:endParaRPr lang="ko-KR" altLang="en-US" sz="4000" spc="-3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팀원 구성 및 역할</a:t>
            </a:r>
            <a:endParaRPr lang="ko-KR" altLang="en-US" sz="3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427171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3676939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3670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001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367004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09122" y="1320838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400" spc="-15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조장 이승현</a:t>
            </a:r>
            <a:endParaRPr lang="ko-KR" altLang="en-US" sz="2400" spc="-15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26274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002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262742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418" y="2581262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김아지</a:t>
            </a:r>
            <a:endParaRPr lang="ko-KR" altLang="en-US" sz="2400" spc="-15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1797945"/>
            <a:ext cx="899372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 총괄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 화면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검색기능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바텀바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관리자페이지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공지관리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고객센터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관리자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앱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인트로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튜토리얼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내  고객센터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sz="1600" spc="-15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504920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004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5049202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8" y="5003036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최인경</a:t>
            </a:r>
            <a:endParaRPr lang="ko-KR" altLang="en-US" sz="2400" spc="-15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8" y="5548235"/>
            <a:ext cx="899372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회원가입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로그인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아이디비밀번호찾기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회원탈퇴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정보수정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의뢰인 구매내역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찜 목록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전문가 판매관리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알림관리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스와이프프로필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보낸전문가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일부</a:t>
            </a:r>
            <a:endParaRPr lang="ko-KR" altLang="en-US" sz="1600" spc="-15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3045970"/>
            <a:ext cx="899372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상품페이지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상품상세페이지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찜 기능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상품등록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후기 및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별점시스템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결제페이지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관리자페이지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홈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회원정보리스트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회원정보상세뷰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밴 기능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spc="-15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쿠폰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보낸제안</a:t>
            </a:r>
            <a:endParaRPr lang="ko-KR" altLang="en-US" sz="1600" spc="-15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38580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003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3858086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8" y="3811920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윤나연</a:t>
            </a:r>
            <a:endParaRPr lang="ko-KR" altLang="en-US" sz="2400" spc="-15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8" y="4357119"/>
            <a:ext cx="899372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채팅기능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결제</a:t>
            </a:r>
            <a:r>
              <a:rPr lang="en-US" altLang="ko-KR" sz="1600" spc="-15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연결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내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전문가 포트폴리오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내 전문가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수익관리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메시지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응담설정</a:t>
            </a: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기능</a:t>
            </a:r>
            <a:r>
              <a:rPr lang="en-US" altLang="ko-KR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전문가 </a:t>
            </a:r>
            <a:r>
              <a:rPr lang="ko-KR" altLang="en-US" sz="1600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등급기능</a:t>
            </a:r>
            <a:endParaRPr lang="ko-KR" altLang="en-US" sz="1600" spc="-15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974249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686065" y="6588607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BDD5CB-B3CE-497E-8B7B-49BC6661C3BF}"/>
              </a:ext>
            </a:extLst>
          </p:cNvPr>
          <p:cNvGrpSpPr/>
          <p:nvPr/>
        </p:nvGrpSpPr>
        <p:grpSpPr>
          <a:xfrm>
            <a:off x="4683595" y="2579222"/>
            <a:ext cx="2824812" cy="1699555"/>
            <a:chOff x="4683595" y="2117558"/>
            <a:chExt cx="2824812" cy="16995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2747F-3DD6-4BB3-A2D1-442486C7EA04}"/>
                </a:ext>
              </a:extLst>
            </p:cNvPr>
            <p:cNvSpPr txBox="1"/>
            <p:nvPr/>
          </p:nvSpPr>
          <p:spPr>
            <a:xfrm>
              <a:off x="4798209" y="2117558"/>
              <a:ext cx="23423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Part 2.</a:t>
              </a:r>
              <a:endParaRPr lang="ko-KR" altLang="en-US" sz="54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A67CC-F92B-4DF7-8973-3969389967A2}"/>
                </a:ext>
              </a:extLst>
            </p:cNvPr>
            <p:cNvSpPr txBox="1"/>
            <p:nvPr/>
          </p:nvSpPr>
          <p:spPr>
            <a:xfrm>
              <a:off x="4683595" y="3109227"/>
              <a:ext cx="28248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 smtClean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프로젝트 소개</a:t>
              </a:r>
              <a:endParaRPr lang="ko-KR" altLang="en-US" sz="4000" spc="-3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56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799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프로젝트 개요</a:t>
            </a:r>
            <a:endParaRPr lang="ko-KR" altLang="en-US" sz="3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446394-221F-4EE5-9197-C9A8E23F69C0}"/>
              </a:ext>
            </a:extLst>
          </p:cNvPr>
          <p:cNvSpPr/>
          <p:nvPr/>
        </p:nvSpPr>
        <p:spPr>
          <a:xfrm>
            <a:off x="1199037" y="139832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71B8904-9196-4ACC-A7BF-6AA7F014E569}"/>
              </a:ext>
            </a:extLst>
          </p:cNvPr>
          <p:cNvSpPr/>
          <p:nvPr/>
        </p:nvSpPr>
        <p:spPr>
          <a:xfrm>
            <a:off x="5794467" y="139832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BE2B0332-FAA8-40E0-95B0-4EC0C327B783}"/>
              </a:ext>
            </a:extLst>
          </p:cNvPr>
          <p:cNvSpPr/>
          <p:nvPr/>
        </p:nvSpPr>
        <p:spPr>
          <a:xfrm>
            <a:off x="8763427" y="139832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CCD577-4D5C-4985-A8E9-92FAA6ADC7A7}"/>
              </a:ext>
            </a:extLst>
          </p:cNvPr>
          <p:cNvSpPr txBox="1"/>
          <p:nvPr/>
        </p:nvSpPr>
        <p:spPr>
          <a:xfrm>
            <a:off x="1389322" y="2801453"/>
            <a:ext cx="30062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픽서포유</a:t>
            </a:r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(Fixer 4U)</a:t>
            </a:r>
            <a:r>
              <a:rPr lang="ko-KR" altLang="en-US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는 </a:t>
            </a:r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IT </a:t>
            </a:r>
            <a:r>
              <a:rPr lang="ko-KR" altLang="en-US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업계의 전문가와 고급 인력들을 위한 플랫폼으로</a:t>
            </a:r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자유로운 재능 거래를 가능케 하는 애플리케이션입니다</a:t>
            </a:r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pPr algn="just"/>
            <a:endParaRPr lang="en-US" altLang="ko-KR" spc="-150" dirty="0"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이 앱은 전문가들이 자신의 능력과 재능을 손쉽게 판매하고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의뢰인들이 보다 편리하게 전문가들의 포트폴리오를 확인하며 필요한 서비스를 의뢰할 수 있는 플랫폼으로서의 역할을 수행합니다</a:t>
            </a:r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endParaRPr lang="en-US" altLang="ko-KR" spc="-150" dirty="0"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A44C7D-E4D4-47C9-B60D-807F0A893102}"/>
              </a:ext>
            </a:extLst>
          </p:cNvPr>
          <p:cNvSpPr txBox="1"/>
          <p:nvPr/>
        </p:nvSpPr>
        <p:spPr>
          <a:xfrm>
            <a:off x="1548087" y="199036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Fixer 4 U </a:t>
            </a:r>
            <a:endParaRPr lang="ko-KR" altLang="en-US" sz="3200" spc="-3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AE38FBD-FDE8-42AD-92FE-EDFBD1657ADF}"/>
              </a:ext>
            </a:extLst>
          </p:cNvPr>
          <p:cNvCxnSpPr>
            <a:cxnSpLocks/>
          </p:cNvCxnSpPr>
          <p:nvPr/>
        </p:nvCxnSpPr>
        <p:spPr>
          <a:xfrm>
            <a:off x="1658679" y="176405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8267865" y="2133599"/>
            <a:ext cx="3169711" cy="316971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8679315" y="2266885"/>
            <a:ext cx="3169711" cy="3169711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69" y="2765846"/>
            <a:ext cx="2950608" cy="17462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CCD577-4D5C-4985-A8E9-92FAA6ADC7A7}"/>
              </a:ext>
            </a:extLst>
          </p:cNvPr>
          <p:cNvSpPr txBox="1"/>
          <p:nvPr/>
        </p:nvSpPr>
        <p:spPr>
          <a:xfrm>
            <a:off x="4613729" y="2801453"/>
            <a:ext cx="3196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 smtClean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"</a:t>
            </a:r>
            <a:r>
              <a:rPr lang="ko-KR" altLang="en-US" spc="-150" dirty="0" err="1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픽서포유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"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라는 이름은 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'Fixer 4U'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의 현대 영어 표현으로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"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당신을 위한 중개인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"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이라는 의미를 지니고 있습니다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 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이는 앱이 전문가와 의뢰인 간의 중개자 역할을 수행하며 상호 협력을 도모하는 측면을 강조합니다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</a:p>
          <a:p>
            <a:pPr algn="just"/>
            <a:endParaRPr lang="en-US" altLang="ko-KR" spc="-150" dirty="0"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  <a:p>
            <a:pPr algn="just"/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</a:t>
            </a:r>
            <a:r>
              <a:rPr lang="ko-KR" altLang="en-US" spc="-150" dirty="0" err="1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픽서포유는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 사용자들이 자유롭게 서로의 요구사항을 충족시키는 플랫폼으로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수익 창출과 함께 자유로운 재능의 거래를 촉진합니다</a:t>
            </a:r>
            <a:r>
              <a:rPr lang="en-US" altLang="ko-KR" spc="-150" dirty="0">
                <a:latin typeface="a타이틀고딕2" panose="02020600000000000000" pitchFamily="18" charset="-127"/>
                <a:ea typeface="a타이틀고딕2" panose="02020600000000000000" pitchFamily="18" charset="-127"/>
                <a:cs typeface="Arial" panose="020B0604020202020204" pitchFamily="34" charset="0"/>
              </a:rPr>
              <a:t>.</a:t>
            </a:r>
            <a:endParaRPr lang="ko-KR" altLang="en-US" spc="-150" dirty="0">
              <a:latin typeface="a타이틀고딕2" panose="02020600000000000000" pitchFamily="18" charset="-127"/>
              <a:ea typeface="a타이틀고딕2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0699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 툴</a:t>
            </a:r>
            <a:r>
              <a:rPr lang="en-US" altLang="ko-KR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및</a:t>
            </a:r>
            <a:r>
              <a:rPr lang="en-US" altLang="ko-KR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3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언어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06EBB56-A45D-465F-BADF-B9A3C15AAD55}"/>
              </a:ext>
            </a:extLst>
          </p:cNvPr>
          <p:cNvSpPr/>
          <p:nvPr/>
        </p:nvSpPr>
        <p:spPr>
          <a:xfrm>
            <a:off x="4675490" y="1791009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726B1C0-B66C-4618-BB77-A9F7559D87D3}"/>
              </a:ext>
            </a:extLst>
          </p:cNvPr>
          <p:cNvSpPr/>
          <p:nvPr/>
        </p:nvSpPr>
        <p:spPr>
          <a:xfrm>
            <a:off x="8383745" y="176387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6C4C6A-E704-4189-88FE-5E2B548F78F5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F4515-0ADB-48E7-B4A4-06A1C990D260}"/>
              </a:ext>
            </a:extLst>
          </p:cNvPr>
          <p:cNvSpPr txBox="1"/>
          <p:nvPr/>
        </p:nvSpPr>
        <p:spPr>
          <a:xfrm>
            <a:off x="1204672" y="5651975"/>
            <a:ext cx="2455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Flutter  &amp; Dart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0ACF30-1700-41F7-B4C2-99C4F5919929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C29918-8489-421A-8CD2-E1FA722E1A26}"/>
              </a:ext>
            </a:extLst>
          </p:cNvPr>
          <p:cNvSpPr txBox="1"/>
          <p:nvPr/>
        </p:nvSpPr>
        <p:spPr>
          <a:xfrm>
            <a:off x="4843750" y="5651975"/>
            <a:ext cx="2573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Cloud </a:t>
            </a:r>
            <a:r>
              <a:rPr lang="en-US" altLang="ko-KR" sz="32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Firestore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CE6367-BE1B-4051-9B94-0AB9CC7BF1B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367578-6588-4B8E-A553-AADD19FB29B1}"/>
              </a:ext>
            </a:extLst>
          </p:cNvPr>
          <p:cNvSpPr txBox="1"/>
          <p:nvPr/>
        </p:nvSpPr>
        <p:spPr>
          <a:xfrm>
            <a:off x="9171359" y="5615743"/>
            <a:ext cx="1354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2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Git</a:t>
            </a:r>
            <a:r>
              <a:rPr lang="en-US" altLang="ko-KR" sz="32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Hub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D149DA-4ADE-4B1A-921E-FD0D3A8CAE29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62" y="2968069"/>
            <a:ext cx="2357632" cy="6727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2103" t="31219" r="22470" b="28781"/>
          <a:stretch/>
        </p:blipFill>
        <p:spPr>
          <a:xfrm>
            <a:off x="4929352" y="2816041"/>
            <a:ext cx="2406316" cy="976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824" y="2532778"/>
            <a:ext cx="2573925" cy="14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4,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DB </a:t>
            </a:r>
            <a:r>
              <a:rPr lang="ko-KR" altLang="en-US" sz="3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구조</a:t>
            </a:r>
            <a:endParaRPr lang="ko-KR" altLang="en-US" sz="3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EC2580-AA43-4621-B8D3-4C63E2954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917630"/>
              </p:ext>
            </p:extLst>
          </p:nvPr>
        </p:nvGraphicFramePr>
        <p:xfrm>
          <a:off x="1061630" y="1709305"/>
          <a:ext cx="10800000" cy="1964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userList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product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정보 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서비스정보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후기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문의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proposal/accept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portfolio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orders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notice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5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서비스의뢰</a:t>
                      </a:r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제안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포트폴리오 정보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구매</a:t>
                      </a:r>
                      <a:r>
                        <a:rPr lang="en-US" altLang="ko-KR" sz="1900" baseline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공지사항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4EC2580-AA43-4621-B8D3-4C63E2954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827210"/>
              </p:ext>
            </p:extLst>
          </p:nvPr>
        </p:nvGraphicFramePr>
        <p:xfrm>
          <a:off x="1061630" y="3946776"/>
          <a:ext cx="10800000" cy="1964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6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chat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messageResponse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like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채팅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메세지응답관리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찜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이미지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1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expert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coupon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b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board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5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FAQ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전문가정보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쿠폰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게시판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36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2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5,</a:t>
            </a:r>
            <a:endParaRPr lang="ko-KR" altLang="en-US" sz="1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화면구성 및 </a:t>
            </a:r>
            <a:r>
              <a:rPr lang="ko-KR" altLang="en-US" sz="3600" dirty="0" err="1" smtClean="0">
                <a:solidFill>
                  <a:schemeClr val="accent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메뉴구성</a:t>
            </a:r>
            <a:endParaRPr lang="ko-KR" altLang="en-US" sz="3600" dirty="0">
              <a:solidFill>
                <a:schemeClr val="accent2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20">
            <a:extLst>
              <a:ext uri="{FF2B5EF4-FFF2-40B4-BE49-F238E27FC236}">
                <a16:creationId xmlns:a16="http://schemas.microsoft.com/office/drawing/2014/main" id="{BBB49999-6451-433B-9F15-46C60A6EE857}"/>
              </a:ext>
            </a:extLst>
          </p:cNvPr>
          <p:cNvCxnSpPr>
            <a:stCxn id="40" idx="3"/>
          </p:cNvCxnSpPr>
          <p:nvPr/>
        </p:nvCxnSpPr>
        <p:spPr>
          <a:xfrm rot="16200000" flipV="1">
            <a:off x="7466363" y="1454385"/>
            <a:ext cx="760411" cy="3501131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189">
            <a:extLst>
              <a:ext uri="{FF2B5EF4-FFF2-40B4-BE49-F238E27FC236}">
                <a16:creationId xmlns:a16="http://schemas.microsoft.com/office/drawing/2014/main" id="{D6C31046-0C62-4B97-8DD8-A3DFD04C0128}"/>
              </a:ext>
            </a:extLst>
          </p:cNvPr>
          <p:cNvCxnSpPr/>
          <p:nvPr/>
        </p:nvCxnSpPr>
        <p:spPr>
          <a:xfrm rot="16200000" flipH="1">
            <a:off x="6321756" y="3853634"/>
            <a:ext cx="321878" cy="772659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190">
            <a:extLst>
              <a:ext uri="{FF2B5EF4-FFF2-40B4-BE49-F238E27FC236}">
                <a16:creationId xmlns:a16="http://schemas.microsoft.com/office/drawing/2014/main" id="{F4071AC1-8936-481C-815E-4FAD39A2DC49}"/>
              </a:ext>
            </a:extLst>
          </p:cNvPr>
          <p:cNvCxnSpPr/>
          <p:nvPr/>
        </p:nvCxnSpPr>
        <p:spPr>
          <a:xfrm rot="5400000">
            <a:off x="5547867" y="3853139"/>
            <a:ext cx="321878" cy="772659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6">
            <a:extLst>
              <a:ext uri="{FF2B5EF4-FFF2-40B4-BE49-F238E27FC236}">
                <a16:creationId xmlns:a16="http://schemas.microsoft.com/office/drawing/2014/main" id="{C989263E-16BA-4347-A885-8A916603B264}"/>
              </a:ext>
            </a:extLst>
          </p:cNvPr>
          <p:cNvSpPr/>
          <p:nvPr/>
        </p:nvSpPr>
        <p:spPr>
          <a:xfrm>
            <a:off x="4936620" y="1341568"/>
            <a:ext cx="2319494" cy="767661"/>
          </a:xfrm>
          <a:prstGeom prst="snip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spc="-15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5" name="한쪽 모서리가 잘린 사각형 35">
            <a:extLst>
              <a:ext uri="{FF2B5EF4-FFF2-40B4-BE49-F238E27FC236}">
                <a16:creationId xmlns:a16="http://schemas.microsoft.com/office/drawing/2014/main" id="{56F76D65-3820-4182-9424-16F38368AD91}"/>
              </a:ext>
            </a:extLst>
          </p:cNvPr>
          <p:cNvSpPr/>
          <p:nvPr/>
        </p:nvSpPr>
        <p:spPr>
          <a:xfrm>
            <a:off x="8025204" y="2035179"/>
            <a:ext cx="1571929" cy="520247"/>
          </a:xfrm>
          <a:prstGeom prst="snip1Rect">
            <a:avLst/>
          </a:prstGeom>
          <a:solidFill>
            <a:srgbClr val="6F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바텀바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6" name="한쪽 모서리가 잘린 사각형 38">
            <a:extLst>
              <a:ext uri="{FF2B5EF4-FFF2-40B4-BE49-F238E27FC236}">
                <a16:creationId xmlns:a16="http://schemas.microsoft.com/office/drawing/2014/main" id="{6BB150B1-22F8-4095-BA2C-E95093B32C46}"/>
              </a:ext>
            </a:extLst>
          </p:cNvPr>
          <p:cNvSpPr/>
          <p:nvPr/>
        </p:nvSpPr>
        <p:spPr>
          <a:xfrm>
            <a:off x="1809636" y="3585156"/>
            <a:ext cx="1571929" cy="520247"/>
          </a:xfrm>
          <a:prstGeom prst="snip1Rect">
            <a:avLst/>
          </a:prstGeom>
          <a:solidFill>
            <a:srgbClr val="6F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마이페이지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8" name="한쪽 모서리가 잘린 사각형 41">
            <a:extLst>
              <a:ext uri="{FF2B5EF4-FFF2-40B4-BE49-F238E27FC236}">
                <a16:creationId xmlns:a16="http://schemas.microsoft.com/office/drawing/2014/main" id="{32F94DFD-CD04-4E91-972E-4FA546725269}"/>
              </a:ext>
            </a:extLst>
          </p:cNvPr>
          <p:cNvSpPr/>
          <p:nvPr/>
        </p:nvSpPr>
        <p:spPr>
          <a:xfrm>
            <a:off x="5310401" y="3585156"/>
            <a:ext cx="1571929" cy="520247"/>
          </a:xfrm>
          <a:prstGeom prst="snip1Rect">
            <a:avLst/>
          </a:prstGeom>
          <a:solidFill>
            <a:srgbClr val="6F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상품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0" name="한쪽 모서리가 잘린 사각형 44">
            <a:extLst>
              <a:ext uri="{FF2B5EF4-FFF2-40B4-BE49-F238E27FC236}">
                <a16:creationId xmlns:a16="http://schemas.microsoft.com/office/drawing/2014/main" id="{9F9ACB18-1006-4B3C-BFCA-63691F11C890}"/>
              </a:ext>
            </a:extLst>
          </p:cNvPr>
          <p:cNvSpPr/>
          <p:nvPr/>
        </p:nvSpPr>
        <p:spPr>
          <a:xfrm>
            <a:off x="8811168" y="3585156"/>
            <a:ext cx="1571929" cy="520247"/>
          </a:xfrm>
          <a:prstGeom prst="snip1Rect">
            <a:avLst/>
          </a:prstGeom>
          <a:solidFill>
            <a:srgbClr val="6F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관리자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B4A423D-1268-4FE4-ACBA-BF330F414FF8}"/>
              </a:ext>
            </a:extLst>
          </p:cNvPr>
          <p:cNvCxnSpPr>
            <a:stCxn id="34" idx="1"/>
            <a:endCxn id="38" idx="3"/>
          </p:cNvCxnSpPr>
          <p:nvPr/>
        </p:nvCxnSpPr>
        <p:spPr>
          <a:xfrm flipH="1">
            <a:off x="6096366" y="2109229"/>
            <a:ext cx="1" cy="147592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2AD9A3-5ABB-4F1A-8DD4-91A80248A70F}"/>
              </a:ext>
            </a:extLst>
          </p:cNvPr>
          <p:cNvCxnSpPr>
            <a:endCxn id="35" idx="2"/>
          </p:cNvCxnSpPr>
          <p:nvPr/>
        </p:nvCxnSpPr>
        <p:spPr>
          <a:xfrm>
            <a:off x="6096367" y="2295302"/>
            <a:ext cx="1928837" cy="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한쪽 모서리가 잘린 사각형 52">
            <a:extLst>
              <a:ext uri="{FF2B5EF4-FFF2-40B4-BE49-F238E27FC236}">
                <a16:creationId xmlns:a16="http://schemas.microsoft.com/office/drawing/2014/main" id="{1C63995B-6293-416F-A369-C47EF3F338BB}"/>
              </a:ext>
            </a:extLst>
          </p:cNvPr>
          <p:cNvSpPr/>
          <p:nvPr/>
        </p:nvSpPr>
        <p:spPr>
          <a:xfrm>
            <a:off x="1168399" y="4427281"/>
            <a:ext cx="1309084" cy="433255"/>
          </a:xfrm>
          <a:prstGeom prst="snip1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의뢰인단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11D29FAD-0423-4FF6-91C5-9CCBD97A3BB8}"/>
              </a:ext>
            </a:extLst>
          </p:cNvPr>
          <p:cNvSpPr/>
          <p:nvPr/>
        </p:nvSpPr>
        <p:spPr>
          <a:xfrm rot="10800000">
            <a:off x="2295795" y="4427281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6" name="한쪽 모서리가 잘린 사각형 56">
            <a:extLst>
              <a:ext uri="{FF2B5EF4-FFF2-40B4-BE49-F238E27FC236}">
                <a16:creationId xmlns:a16="http://schemas.microsoft.com/office/drawing/2014/main" id="{1EA5B828-564A-47BC-A9A6-2808D2043AD5}"/>
              </a:ext>
            </a:extLst>
          </p:cNvPr>
          <p:cNvSpPr/>
          <p:nvPr/>
        </p:nvSpPr>
        <p:spPr>
          <a:xfrm>
            <a:off x="2713717" y="4427281"/>
            <a:ext cx="1309084" cy="433255"/>
          </a:xfrm>
          <a:prstGeom prst="snip1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전문가단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2101B567-6468-4D30-94AF-AA2FBBA759AB}"/>
              </a:ext>
            </a:extLst>
          </p:cNvPr>
          <p:cNvSpPr/>
          <p:nvPr/>
        </p:nvSpPr>
        <p:spPr>
          <a:xfrm rot="10800000">
            <a:off x="3841114" y="4427281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8" name="한쪽 모서리가 잘린 사각형 59">
            <a:extLst>
              <a:ext uri="{FF2B5EF4-FFF2-40B4-BE49-F238E27FC236}">
                <a16:creationId xmlns:a16="http://schemas.microsoft.com/office/drawing/2014/main" id="{322E0EE1-2B93-4C12-8DD5-158A90E26961}"/>
              </a:ext>
            </a:extLst>
          </p:cNvPr>
          <p:cNvSpPr/>
          <p:nvPr/>
        </p:nvSpPr>
        <p:spPr>
          <a:xfrm>
            <a:off x="1168399" y="4978423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계정관리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0" name="한쪽 모서리가 잘린 사각형 62">
            <a:extLst>
              <a:ext uri="{FF2B5EF4-FFF2-40B4-BE49-F238E27FC236}">
                <a16:creationId xmlns:a16="http://schemas.microsoft.com/office/drawing/2014/main" id="{4C561761-F5FF-47E7-8693-D8B9205952A8}"/>
              </a:ext>
            </a:extLst>
          </p:cNvPr>
          <p:cNvSpPr/>
          <p:nvPr/>
        </p:nvSpPr>
        <p:spPr>
          <a:xfrm>
            <a:off x="2713717" y="4978423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판매관리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4" name="한쪽 모서리가 잘린 사각형 100">
            <a:extLst>
              <a:ext uri="{FF2B5EF4-FFF2-40B4-BE49-F238E27FC236}">
                <a16:creationId xmlns:a16="http://schemas.microsoft.com/office/drawing/2014/main" id="{8CD51112-9A5D-466B-96FA-D53656358FCC}"/>
              </a:ext>
            </a:extLst>
          </p:cNvPr>
          <p:cNvSpPr/>
          <p:nvPr/>
        </p:nvSpPr>
        <p:spPr>
          <a:xfrm>
            <a:off x="4514850" y="4391833"/>
            <a:ext cx="1463399" cy="433255"/>
          </a:xfrm>
          <a:prstGeom prst="snip1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상세페이지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2A1AACBB-48C4-4F83-936C-AA41BD94DBF8}"/>
              </a:ext>
            </a:extLst>
          </p:cNvPr>
          <p:cNvSpPr/>
          <p:nvPr/>
        </p:nvSpPr>
        <p:spPr>
          <a:xfrm rot="10800000">
            <a:off x="5796562" y="4391833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6" name="한쪽 모서리가 잘린 사각형 98">
            <a:extLst>
              <a:ext uri="{FF2B5EF4-FFF2-40B4-BE49-F238E27FC236}">
                <a16:creationId xmlns:a16="http://schemas.microsoft.com/office/drawing/2014/main" id="{6675E5AE-3BF0-4754-97E4-0E8E00E9AEF1}"/>
              </a:ext>
            </a:extLst>
          </p:cNvPr>
          <p:cNvSpPr/>
          <p:nvPr/>
        </p:nvSpPr>
        <p:spPr>
          <a:xfrm>
            <a:off x="6214483" y="4391833"/>
            <a:ext cx="1309084" cy="433255"/>
          </a:xfrm>
          <a:prstGeom prst="snip1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포트폴리오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7" name="직각 삼각형 56">
            <a:extLst>
              <a:ext uri="{FF2B5EF4-FFF2-40B4-BE49-F238E27FC236}">
                <a16:creationId xmlns:a16="http://schemas.microsoft.com/office/drawing/2014/main" id="{9C4AA5A0-1BAF-4AFB-8507-13671FC38212}"/>
              </a:ext>
            </a:extLst>
          </p:cNvPr>
          <p:cNvSpPr/>
          <p:nvPr/>
        </p:nvSpPr>
        <p:spPr>
          <a:xfrm rot="10800000">
            <a:off x="7341880" y="4391833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8" name="한쪽 모서리가 잘린 사각형 96">
            <a:extLst>
              <a:ext uri="{FF2B5EF4-FFF2-40B4-BE49-F238E27FC236}">
                <a16:creationId xmlns:a16="http://schemas.microsoft.com/office/drawing/2014/main" id="{721A4820-0164-406A-B435-EAFF88A992DF}"/>
              </a:ext>
            </a:extLst>
          </p:cNvPr>
          <p:cNvSpPr/>
          <p:nvPr/>
        </p:nvSpPr>
        <p:spPr>
          <a:xfrm>
            <a:off x="4514850" y="4942975"/>
            <a:ext cx="1463399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토스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결제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EC335A04-8F1E-4FC5-AF9D-13113383E1AF}"/>
              </a:ext>
            </a:extLst>
          </p:cNvPr>
          <p:cNvSpPr/>
          <p:nvPr/>
        </p:nvSpPr>
        <p:spPr>
          <a:xfrm rot="10800000">
            <a:off x="5796562" y="4942975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64" name="꺾인 연결선 185">
            <a:extLst>
              <a:ext uri="{FF2B5EF4-FFF2-40B4-BE49-F238E27FC236}">
                <a16:creationId xmlns:a16="http://schemas.microsoft.com/office/drawing/2014/main" id="{E4B5DEE4-113A-481D-83C7-DDAE3E0C6A3E}"/>
              </a:ext>
            </a:extLst>
          </p:cNvPr>
          <p:cNvCxnSpPr/>
          <p:nvPr/>
        </p:nvCxnSpPr>
        <p:spPr>
          <a:xfrm rot="16200000" flipH="1">
            <a:off x="2820991" y="3870446"/>
            <a:ext cx="321878" cy="772659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186">
            <a:extLst>
              <a:ext uri="{FF2B5EF4-FFF2-40B4-BE49-F238E27FC236}">
                <a16:creationId xmlns:a16="http://schemas.microsoft.com/office/drawing/2014/main" id="{76AFAD71-DF11-4827-8187-126386713C14}"/>
              </a:ext>
            </a:extLst>
          </p:cNvPr>
          <p:cNvCxnSpPr/>
          <p:nvPr/>
        </p:nvCxnSpPr>
        <p:spPr>
          <a:xfrm rot="5400000">
            <a:off x="2047103" y="3869951"/>
            <a:ext cx="321878" cy="772659"/>
          </a:xfrm>
          <a:prstGeom prst="bentConnector3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한쪽 모서리가 잘린 사각형 103">
            <a:extLst>
              <a:ext uri="{FF2B5EF4-FFF2-40B4-BE49-F238E27FC236}">
                <a16:creationId xmlns:a16="http://schemas.microsoft.com/office/drawing/2014/main" id="{D66E3D19-184D-44A2-BEBB-F362AD970660}"/>
              </a:ext>
            </a:extLst>
          </p:cNvPr>
          <p:cNvSpPr/>
          <p:nvPr/>
        </p:nvSpPr>
        <p:spPr>
          <a:xfrm>
            <a:off x="8942591" y="4356895"/>
            <a:ext cx="1309084" cy="433255"/>
          </a:xfrm>
          <a:prstGeom prst="snip1Rect">
            <a:avLst/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7" name="직각 삼각형 66">
            <a:extLst>
              <a:ext uri="{FF2B5EF4-FFF2-40B4-BE49-F238E27FC236}">
                <a16:creationId xmlns:a16="http://schemas.microsoft.com/office/drawing/2014/main" id="{4A05ABBD-17C4-4CD1-91AA-5552DCBA371D}"/>
              </a:ext>
            </a:extLst>
          </p:cNvPr>
          <p:cNvSpPr/>
          <p:nvPr/>
        </p:nvSpPr>
        <p:spPr>
          <a:xfrm rot="10800000">
            <a:off x="10069987" y="4356895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8" name="한쪽 모서리가 잘린 사각형 106">
            <a:extLst>
              <a:ext uri="{FF2B5EF4-FFF2-40B4-BE49-F238E27FC236}">
                <a16:creationId xmlns:a16="http://schemas.microsoft.com/office/drawing/2014/main" id="{FAEBBE5A-4068-48BD-9D76-3158025EE42B}"/>
              </a:ext>
            </a:extLst>
          </p:cNvPr>
          <p:cNvSpPr/>
          <p:nvPr/>
        </p:nvSpPr>
        <p:spPr>
          <a:xfrm>
            <a:off x="8942591" y="4908037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고객센터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9" name="직각 삼각형 68">
            <a:extLst>
              <a:ext uri="{FF2B5EF4-FFF2-40B4-BE49-F238E27FC236}">
                <a16:creationId xmlns:a16="http://schemas.microsoft.com/office/drawing/2014/main" id="{724E3280-F263-4667-9E12-01C3EB4C8193}"/>
              </a:ext>
            </a:extLst>
          </p:cNvPr>
          <p:cNvSpPr/>
          <p:nvPr/>
        </p:nvSpPr>
        <p:spPr>
          <a:xfrm rot="10800000">
            <a:off x="10069987" y="4908037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5427718-7D84-4429-81E0-7A0FCF6BD54F}"/>
              </a:ext>
            </a:extLst>
          </p:cNvPr>
          <p:cNvCxnSpPr>
            <a:stCxn id="40" idx="1"/>
            <a:endCxn id="66" idx="3"/>
          </p:cNvCxnSpPr>
          <p:nvPr/>
        </p:nvCxnSpPr>
        <p:spPr>
          <a:xfrm>
            <a:off x="9597132" y="4114967"/>
            <a:ext cx="0" cy="24192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219">
            <a:extLst>
              <a:ext uri="{FF2B5EF4-FFF2-40B4-BE49-F238E27FC236}">
                <a16:creationId xmlns:a16="http://schemas.microsoft.com/office/drawing/2014/main" id="{F9C8D0B2-CEAB-49D2-BA98-35C896CDE34B}"/>
              </a:ext>
            </a:extLst>
          </p:cNvPr>
          <p:cNvCxnSpPr>
            <a:stCxn id="36" idx="3"/>
          </p:cNvCxnSpPr>
          <p:nvPr/>
        </p:nvCxnSpPr>
        <p:spPr>
          <a:xfrm rot="5400000" flipH="1" flipV="1">
            <a:off x="3966305" y="1444844"/>
            <a:ext cx="769608" cy="3511017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102C32E-EA54-4445-828D-254ACE6F4AAD}"/>
              </a:ext>
            </a:extLst>
          </p:cNvPr>
          <p:cNvSpPr txBox="1"/>
          <p:nvPr/>
        </p:nvSpPr>
        <p:spPr>
          <a:xfrm>
            <a:off x="5694861" y="1467204"/>
            <a:ext cx="819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</a:t>
            </a:r>
            <a:endParaRPr lang="ko-KR" altLang="en-US" sz="28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2" name="한쪽 모서리가 잘린 사각형 35">
            <a:extLst>
              <a:ext uri="{FF2B5EF4-FFF2-40B4-BE49-F238E27FC236}">
                <a16:creationId xmlns:a16="http://schemas.microsoft.com/office/drawing/2014/main" id="{56F76D65-3820-4182-9424-16F38368AD91}"/>
              </a:ext>
            </a:extLst>
          </p:cNvPr>
          <p:cNvSpPr/>
          <p:nvPr/>
        </p:nvSpPr>
        <p:spPr>
          <a:xfrm>
            <a:off x="9870901" y="2046306"/>
            <a:ext cx="1571929" cy="520247"/>
          </a:xfrm>
          <a:prstGeom prst="snip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채팅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3" name="한쪽 모서리가 잘린 사각형 62">
            <a:extLst>
              <a:ext uri="{FF2B5EF4-FFF2-40B4-BE49-F238E27FC236}">
                <a16:creationId xmlns:a16="http://schemas.microsoft.com/office/drawing/2014/main" id="{4C561761-F5FF-47E7-8693-D8B9205952A8}"/>
              </a:ext>
            </a:extLst>
          </p:cNvPr>
          <p:cNvSpPr/>
          <p:nvPr/>
        </p:nvSpPr>
        <p:spPr>
          <a:xfrm>
            <a:off x="2713717" y="5564503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프로젝트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6" name="한쪽 모서리가 잘린 사각형 75">
            <a:extLst>
              <a:ext uri="{FF2B5EF4-FFF2-40B4-BE49-F238E27FC236}">
                <a16:creationId xmlns:a16="http://schemas.microsoft.com/office/drawing/2014/main" id="{4C561761-F5FF-47E7-8693-D8B9205952A8}"/>
              </a:ext>
            </a:extLst>
          </p:cNvPr>
          <p:cNvSpPr/>
          <p:nvPr/>
        </p:nvSpPr>
        <p:spPr>
          <a:xfrm>
            <a:off x="2713717" y="5529565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수익관리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7" name="한쪽 모서리가 잘린 사각형 59">
            <a:extLst>
              <a:ext uri="{FF2B5EF4-FFF2-40B4-BE49-F238E27FC236}">
                <a16:creationId xmlns:a16="http://schemas.microsoft.com/office/drawing/2014/main" id="{322E0EE1-2B93-4C12-8DD5-158A90E26961}"/>
              </a:ext>
            </a:extLst>
          </p:cNvPr>
          <p:cNvSpPr/>
          <p:nvPr/>
        </p:nvSpPr>
        <p:spPr>
          <a:xfrm>
            <a:off x="1168399" y="5512997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구매관리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78" name="한쪽 모서리가 잘린 사각형 59">
            <a:extLst>
              <a:ext uri="{FF2B5EF4-FFF2-40B4-BE49-F238E27FC236}">
                <a16:creationId xmlns:a16="http://schemas.microsoft.com/office/drawing/2014/main" id="{322E0EE1-2B93-4C12-8DD5-158A90E26961}"/>
              </a:ext>
            </a:extLst>
          </p:cNvPr>
          <p:cNvSpPr/>
          <p:nvPr/>
        </p:nvSpPr>
        <p:spPr>
          <a:xfrm>
            <a:off x="361950" y="6047572"/>
            <a:ext cx="2115533" cy="41788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프로젝트 의뢰</a:t>
            </a:r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제안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1" name="한쪽 모서리가 잘린 사각형 80">
            <a:extLst>
              <a:ext uri="{FF2B5EF4-FFF2-40B4-BE49-F238E27FC236}">
                <a16:creationId xmlns:a16="http://schemas.microsoft.com/office/drawing/2014/main" id="{4C561761-F5FF-47E7-8693-D8B9205952A8}"/>
              </a:ext>
            </a:extLst>
          </p:cNvPr>
          <p:cNvSpPr/>
          <p:nvPr/>
        </p:nvSpPr>
        <p:spPr>
          <a:xfrm>
            <a:off x="2713717" y="6080708"/>
            <a:ext cx="1955448" cy="384750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메시지 </a:t>
            </a:r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응담관리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2" name="한쪽 모서리가 잘린 사각형 106">
            <a:extLst>
              <a:ext uri="{FF2B5EF4-FFF2-40B4-BE49-F238E27FC236}">
                <a16:creationId xmlns:a16="http://schemas.microsoft.com/office/drawing/2014/main" id="{FAEBBE5A-4068-48BD-9D76-3158025EE42B}"/>
              </a:ext>
            </a:extLst>
          </p:cNvPr>
          <p:cNvSpPr/>
          <p:nvPr/>
        </p:nvSpPr>
        <p:spPr>
          <a:xfrm>
            <a:off x="8942591" y="5449053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공지관리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3" name="직각 삼각형 82">
            <a:extLst>
              <a:ext uri="{FF2B5EF4-FFF2-40B4-BE49-F238E27FC236}">
                <a16:creationId xmlns:a16="http://schemas.microsoft.com/office/drawing/2014/main" id="{724E3280-F263-4667-9E12-01C3EB4C8193}"/>
              </a:ext>
            </a:extLst>
          </p:cNvPr>
          <p:cNvSpPr/>
          <p:nvPr/>
        </p:nvSpPr>
        <p:spPr>
          <a:xfrm rot="10800000">
            <a:off x="10069987" y="5449053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5" name="한쪽 모서리가 잘린 사각형 106">
            <a:extLst>
              <a:ext uri="{FF2B5EF4-FFF2-40B4-BE49-F238E27FC236}">
                <a16:creationId xmlns:a16="http://schemas.microsoft.com/office/drawing/2014/main" id="{FAEBBE5A-4068-48BD-9D76-3158025EE42B}"/>
              </a:ext>
            </a:extLst>
          </p:cNvPr>
          <p:cNvSpPr/>
          <p:nvPr/>
        </p:nvSpPr>
        <p:spPr>
          <a:xfrm>
            <a:off x="8942591" y="5962820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쿠폰발급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6" name="직각 삼각형 85">
            <a:extLst>
              <a:ext uri="{FF2B5EF4-FFF2-40B4-BE49-F238E27FC236}">
                <a16:creationId xmlns:a16="http://schemas.microsoft.com/office/drawing/2014/main" id="{724E3280-F263-4667-9E12-01C3EB4C8193}"/>
              </a:ext>
            </a:extLst>
          </p:cNvPr>
          <p:cNvSpPr/>
          <p:nvPr/>
        </p:nvSpPr>
        <p:spPr>
          <a:xfrm rot="10800000">
            <a:off x="10069987" y="5962820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7" name="한쪽 모서리가 잘린 사각형 98">
            <a:extLst>
              <a:ext uri="{FF2B5EF4-FFF2-40B4-BE49-F238E27FC236}">
                <a16:creationId xmlns:a16="http://schemas.microsoft.com/office/drawing/2014/main" id="{6675E5AE-3BF0-4754-97E4-0E8E00E9AEF1}"/>
              </a:ext>
            </a:extLst>
          </p:cNvPr>
          <p:cNvSpPr/>
          <p:nvPr/>
        </p:nvSpPr>
        <p:spPr>
          <a:xfrm>
            <a:off x="6214482" y="4942975"/>
            <a:ext cx="1801133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포트폴리오 상세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88" name="직각 삼각형 87">
            <a:extLst>
              <a:ext uri="{FF2B5EF4-FFF2-40B4-BE49-F238E27FC236}">
                <a16:creationId xmlns:a16="http://schemas.microsoft.com/office/drawing/2014/main" id="{9C4AA5A0-1BAF-4AFB-8507-13671FC38212}"/>
              </a:ext>
            </a:extLst>
          </p:cNvPr>
          <p:cNvSpPr/>
          <p:nvPr/>
        </p:nvSpPr>
        <p:spPr>
          <a:xfrm rot="10800000">
            <a:off x="7770789" y="4942975"/>
            <a:ext cx="249980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0" name="한쪽 모서리가 잘린 사각형 96">
            <a:extLst>
              <a:ext uri="{FF2B5EF4-FFF2-40B4-BE49-F238E27FC236}">
                <a16:creationId xmlns:a16="http://schemas.microsoft.com/office/drawing/2014/main" id="{721A4820-0164-406A-B435-EAFF88A992DF}"/>
              </a:ext>
            </a:extLst>
          </p:cNvPr>
          <p:cNvSpPr/>
          <p:nvPr/>
        </p:nvSpPr>
        <p:spPr>
          <a:xfrm>
            <a:off x="4514850" y="5455803"/>
            <a:ext cx="1463399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리뷰 및 문의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1" name="직각 삼각형 90">
            <a:extLst>
              <a:ext uri="{FF2B5EF4-FFF2-40B4-BE49-F238E27FC236}">
                <a16:creationId xmlns:a16="http://schemas.microsoft.com/office/drawing/2014/main" id="{EC335A04-8F1E-4FC5-AF9D-13113383E1AF}"/>
              </a:ext>
            </a:extLst>
          </p:cNvPr>
          <p:cNvSpPr/>
          <p:nvPr/>
        </p:nvSpPr>
        <p:spPr>
          <a:xfrm rot="10800000">
            <a:off x="5796562" y="5455803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3" name="한쪽 모서리가 잘린 사각형 98">
            <a:extLst>
              <a:ext uri="{FF2B5EF4-FFF2-40B4-BE49-F238E27FC236}">
                <a16:creationId xmlns:a16="http://schemas.microsoft.com/office/drawing/2014/main" id="{6675E5AE-3BF0-4754-97E4-0E8E00E9AEF1}"/>
              </a:ext>
            </a:extLst>
          </p:cNvPr>
          <p:cNvSpPr/>
          <p:nvPr/>
        </p:nvSpPr>
        <p:spPr>
          <a:xfrm>
            <a:off x="6214483" y="5449053"/>
            <a:ext cx="1309084" cy="433255"/>
          </a:xfrm>
          <a:prstGeom prst="snip1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1:1</a:t>
            </a:r>
            <a:r>
              <a:rPr lang="ko-KR" altLang="en-US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문의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4" name="직각 삼각형 93">
            <a:extLst>
              <a:ext uri="{FF2B5EF4-FFF2-40B4-BE49-F238E27FC236}">
                <a16:creationId xmlns:a16="http://schemas.microsoft.com/office/drawing/2014/main" id="{9C4AA5A0-1BAF-4AFB-8507-13671FC38212}"/>
              </a:ext>
            </a:extLst>
          </p:cNvPr>
          <p:cNvSpPr/>
          <p:nvPr/>
        </p:nvSpPr>
        <p:spPr>
          <a:xfrm rot="10800000">
            <a:off x="7341880" y="5449053"/>
            <a:ext cx="181688" cy="181688"/>
          </a:xfrm>
          <a:prstGeom prst="rtTriangl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035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558</Words>
  <Application>Microsoft Office PowerPoint</Application>
  <PresentationFormat>와이드스크린</PresentationFormat>
  <Paragraphs>165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a타이틀고딕2</vt:lpstr>
      <vt:lpstr>Wingdings</vt:lpstr>
      <vt:lpstr>맑은 고딕</vt:lpstr>
      <vt:lpstr>나눔스퀘어 Bold</vt:lpstr>
      <vt:lpstr>G마켓 산스 TTF Bold</vt:lpstr>
      <vt:lpstr>G마켓 산스 TTF Light</vt:lpstr>
      <vt:lpstr>Arial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tj-bu</cp:lastModifiedBy>
  <cp:revision>35</cp:revision>
  <cp:lastPrinted>2023-11-15T03:41:54Z</cp:lastPrinted>
  <dcterms:created xsi:type="dcterms:W3CDTF">2020-07-12T23:40:59Z</dcterms:created>
  <dcterms:modified xsi:type="dcterms:W3CDTF">2023-11-15T06:45:13Z</dcterms:modified>
</cp:coreProperties>
</file>